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3" r:id="rId8"/>
    <p:sldId id="267" r:id="rId9"/>
    <p:sldId id="268" r:id="rId10"/>
    <p:sldId id="264" r:id="rId11"/>
    <p:sldId id="260" r:id="rId12"/>
    <p:sldId id="26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 autoAdjust="0"/>
  </p:normalViewPr>
  <p:slideViewPr>
    <p:cSldViewPr snapToGrid="0">
      <p:cViewPr>
        <p:scale>
          <a:sx n="96" d="100"/>
          <a:sy n="96" d="100"/>
        </p:scale>
        <p:origin x="-1038" y="-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784676-1898-44D1-BD06-C4BAD152A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914400"/>
            <a:ext cx="9658819" cy="4065104"/>
          </a:xfrm>
        </p:spPr>
        <p:txBody>
          <a:bodyPr/>
          <a:lstStyle/>
          <a:p>
            <a:pPr algn="ctr"/>
            <a:r>
              <a:rPr lang="ru-RU" sz="3600" b="1" dirty="0" smtClean="0"/>
              <a:t>Публичный отчет о работе Ленинградского областного государственного бюджетного учреждения «</a:t>
            </a:r>
            <a:r>
              <a:rPr lang="ru-RU" sz="3600" b="1" dirty="0" err="1" smtClean="0"/>
              <a:t>Тосненский</a:t>
            </a:r>
            <a:r>
              <a:rPr lang="ru-RU" sz="3600" b="1" dirty="0" smtClean="0"/>
              <a:t>  социально-реабилитационный центр для несовершеннолетних «</a:t>
            </a:r>
            <a:r>
              <a:rPr lang="ru-RU" sz="3600" b="1" dirty="0" err="1" smtClean="0"/>
              <a:t>Дельфинёнок</a:t>
            </a:r>
            <a:r>
              <a:rPr lang="ru-RU" sz="3600" b="1" dirty="0" smtClean="0"/>
              <a:t>»</a:t>
            </a:r>
            <a:br>
              <a:rPr lang="ru-RU" sz="3600" b="1" dirty="0" smtClean="0"/>
            </a:br>
            <a:r>
              <a:rPr lang="ru-RU" sz="3600" b="1" dirty="0" smtClean="0"/>
              <a:t> в 2023 году</a:t>
            </a:r>
            <a:endParaRPr lang="ru-RU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0DD039F-238A-4C7E-AC6D-FA36512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098774"/>
            <a:ext cx="8825658" cy="9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</a:t>
            </a:r>
            <a:r>
              <a:rPr lang="ru-RU" b="1" dirty="0" err="1" smtClean="0">
                <a:solidFill>
                  <a:schemeClr val="bg1"/>
                </a:solidFill>
              </a:rPr>
              <a:t>Г.тосно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2024 год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1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Сотрудничество с БФ, некоммерческими организациями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45079" y="2828836"/>
            <a:ext cx="61068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«Апрель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»,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«Единство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добра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«Российский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Красный Крест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Добро для всех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«Мы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все равны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«Лепестки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Добра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«Регион»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другие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78534" y="3991691"/>
            <a:ext cx="40168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Проведено   40 мероприятий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AB7D40-A21A-45C7-951F-A1461CCB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wnloads\Frame_14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208" y="105479"/>
            <a:ext cx="3978072" cy="2571070"/>
          </a:xfrm>
          <a:prstGeom prst="rect">
            <a:avLst/>
          </a:prstGeom>
          <a:noFill/>
        </p:spPr>
      </p:pic>
      <p:pic>
        <p:nvPicPr>
          <p:cNvPr id="1027" name="Picture 3" descr="C:\Users\User\Downloads\09b87d8495c8cf32b64735c816312dfe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8501" y="-520"/>
            <a:ext cx="3937814" cy="256254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1023" y="3277758"/>
            <a:ext cx="69795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XII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Всероссийский  конкурс профессионального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мастерства в сфере социального обслуживания – 2 место в регионе </a:t>
            </a: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Всероссийском конкурсе среди работников образовательно-реабилитационных организаций «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ИнваПрофи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» - 2 место по РФ</a:t>
            </a:r>
          </a:p>
          <a:p>
            <a:pPr>
              <a:buFont typeface="Arial" pitchFamily="34" charset="0"/>
              <a:buChar char="•"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Конкурс лучших практик субъектов РФ и муниципальных образований, реализуемых в рамках Десятилетия детства – полуфиналист по РФ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2" name="Picture 4" descr="C:\Users\Вера\Рабочий стол\20240304_101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9929" y="1461781"/>
            <a:ext cx="4100779" cy="294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ера\Рабочий стол\20240219_2053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64422" y="3747440"/>
            <a:ext cx="3741727" cy="24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81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ера\Рабочий стол\2024-03-04_10-28-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5" y="0"/>
            <a:ext cx="12024205" cy="67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9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Контрольно-надзорные мероприятия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9522" y="2432957"/>
            <a:ext cx="960936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7  контрольно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– надзорных мероприятий: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Отдел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надзорной деятельности и профилактической работы по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Тосненскому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району МЧС России по Ленинградской области -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проверка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Комитетом по социальной защите населения Ленинградской области -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3 проверки;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ТО в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Тосненском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районе Управление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Роспотребнадзора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по Ленинградской области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 проверка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Тосненская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городская прокуратура -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2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проверки.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7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A56FB1-6D83-42D1-A458-0BBB6666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9595904" cy="1103707"/>
          </a:xfrm>
        </p:spPr>
        <p:txBody>
          <a:bodyPr/>
          <a:lstStyle/>
          <a:p>
            <a:r>
              <a:rPr lang="ru-RU" dirty="0"/>
              <a:t>         Источники дохода </a:t>
            </a:r>
            <a:br>
              <a:rPr lang="ru-RU" dirty="0"/>
            </a:br>
            <a:r>
              <a:rPr lang="ru-RU" dirty="0"/>
              <a:t>                                                 </a:t>
            </a:r>
            <a:r>
              <a:rPr lang="ru-RU" sz="2800" dirty="0"/>
              <a:t>2023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9EA686-7F90-4A3F-BEC2-626E2906F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603499"/>
            <a:ext cx="8601605" cy="3674837"/>
          </a:xfrm>
        </p:spPr>
        <p:txBody>
          <a:bodyPr>
            <a:noAutofit/>
          </a:bodyPr>
          <a:lstStyle/>
          <a:p>
            <a:r>
              <a:rPr lang="ru-RU" sz="3200" dirty="0"/>
              <a:t>Субсидия на исполнение государственного задания - </a:t>
            </a:r>
            <a:r>
              <a:rPr lang="ru-RU" sz="3200" b="1" dirty="0"/>
              <a:t>82 350 080 </a:t>
            </a:r>
            <a:r>
              <a:rPr lang="ru-RU" sz="3200" b="1" dirty="0" smtClean="0"/>
              <a:t>руб.</a:t>
            </a:r>
            <a:endParaRPr lang="ru-RU" sz="3200" b="1" dirty="0"/>
          </a:p>
          <a:p>
            <a:r>
              <a:rPr lang="ru-RU" sz="3200" dirty="0"/>
              <a:t>Субсидия на иные цели - </a:t>
            </a:r>
            <a:r>
              <a:rPr lang="ru-RU" sz="3200" b="1" dirty="0"/>
              <a:t>3 617 653,04 </a:t>
            </a:r>
            <a:r>
              <a:rPr lang="ru-RU" sz="3200" b="1" dirty="0" smtClean="0"/>
              <a:t>руб.</a:t>
            </a:r>
            <a:endParaRPr lang="ru-RU" sz="3200" b="1" dirty="0"/>
          </a:p>
          <a:p>
            <a:r>
              <a:rPr lang="ru-RU" sz="3200" dirty="0"/>
              <a:t>Средства от приносящей доход деятельности - </a:t>
            </a:r>
            <a:r>
              <a:rPr lang="ru-RU" sz="3200" b="1" dirty="0"/>
              <a:t>876 688,42 </a:t>
            </a:r>
            <a:r>
              <a:rPr lang="ru-RU" sz="3200" b="1" dirty="0" smtClean="0"/>
              <a:t>руб.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937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0ABC2C-1E68-4B2B-A6C1-EA7169EA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639192"/>
            <a:ext cx="9743089" cy="1376039"/>
          </a:xfrm>
        </p:spPr>
        <p:txBody>
          <a:bodyPr/>
          <a:lstStyle/>
          <a:p>
            <a:r>
              <a:rPr lang="ru-RU" sz="3200" dirty="0"/>
              <a:t>Средняя заработная плата по учреждению </a:t>
            </a:r>
            <a:r>
              <a:rPr lang="ru-RU" sz="3200" dirty="0" smtClean="0"/>
              <a:t>-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       </a:t>
            </a:r>
            <a:r>
              <a:rPr lang="ru-RU" sz="2800" b="1" dirty="0" smtClean="0"/>
              <a:t>40 </a:t>
            </a:r>
            <a:r>
              <a:rPr lang="ru-RU" sz="2800" b="1" dirty="0"/>
              <a:t>026,8руб</a:t>
            </a:r>
            <a:r>
              <a:rPr lang="ru-RU" sz="2800" dirty="0"/>
              <a:t>                                  </a:t>
            </a:r>
            <a:r>
              <a:rPr lang="ru-RU" sz="2800" dirty="0" smtClean="0"/>
              <a:t>                   2023 </a:t>
            </a:r>
            <a:r>
              <a:rPr lang="ru-RU" sz="2800" dirty="0"/>
              <a:t>год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8026A0-DE36-4CB9-BC7A-258C20510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Достижение  плановых значений заработной платы отдельных категорий работников в соответствии с Майскими Указами Президента РФ:</a:t>
            </a:r>
          </a:p>
          <a:p>
            <a:pPr marL="0" inden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Социальные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работники – 100 % от средней заработной платы по региону</a:t>
            </a:r>
          </a:p>
          <a:p>
            <a:pPr marL="0" indent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Средний медицинский персонал – 100% от средней заработной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плаьы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по региону</a:t>
            </a:r>
          </a:p>
          <a:p>
            <a:pPr marL="0" indent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Врачи – 200% от средней заработной платы по региону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7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44" y="579664"/>
            <a:ext cx="9788978" cy="1510393"/>
          </a:xfrm>
        </p:spPr>
        <p:txBody>
          <a:bodyPr/>
          <a:lstStyle/>
          <a:p>
            <a:r>
              <a:rPr lang="ru-RU" sz="3200" dirty="0" smtClean="0"/>
              <a:t>Исполнение государственного задания                        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97975"/>
              </p:ext>
            </p:extLst>
          </p:nvPr>
        </p:nvGraphicFramePr>
        <p:xfrm>
          <a:off x="2295684" y="2441120"/>
          <a:ext cx="8105615" cy="3207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4723"/>
                <a:gridCol w="2016579"/>
                <a:gridCol w="2196193"/>
                <a:gridCol w="1298120"/>
              </a:tblGrid>
              <a:tr h="9421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Форма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социального </a:t>
                      </a:r>
                      <a:r>
                        <a:rPr lang="ru-RU" sz="1200" dirty="0">
                          <a:effectLst/>
                        </a:rPr>
                        <a:t>обслуживания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dirty="0">
                          <a:effectLst/>
                        </a:rPr>
                        <a:t>Плановое значение      </a:t>
                      </a:r>
                      <a:r>
                        <a:rPr lang="ru-RU" sz="1200" dirty="0" smtClean="0">
                          <a:effectLst/>
                        </a:rPr>
                        <a:t>  (</a:t>
                      </a:r>
                      <a:r>
                        <a:rPr lang="ru-RU" sz="1200" dirty="0" err="1" smtClean="0">
                          <a:effectLst/>
                        </a:rPr>
                        <a:t>средн.спис.числ</a:t>
                      </a:r>
                      <a:r>
                        <a:rPr lang="ru-RU" sz="1200" dirty="0" smtClean="0">
                          <a:effectLst/>
                        </a:rPr>
                        <a:t>. получателей.)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Фактическое значение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(</a:t>
                      </a:r>
                      <a:r>
                        <a:rPr lang="ru-RU" sz="1200" dirty="0" err="1" smtClean="0">
                          <a:effectLst/>
                        </a:rPr>
                        <a:t>средн.спис.числ</a:t>
                      </a:r>
                      <a:r>
                        <a:rPr lang="ru-RU" sz="1200" dirty="0" smtClean="0">
                          <a:effectLst/>
                        </a:rPr>
                        <a:t>. получателей.)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>
                          <a:effectLst/>
                        </a:rPr>
                        <a:t> %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80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>
                          <a:effectLst/>
                        </a:rPr>
                        <a:t>Стационарная форма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106</a:t>
                      </a:r>
                      <a:endParaRPr lang="ru-RU" sz="1100" b="1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>
                          <a:effectLst/>
                        </a:rPr>
                        <a:t>Полустационарная форма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75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80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107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5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>
                          <a:effectLst/>
                        </a:rPr>
                        <a:t>На дому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484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498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103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65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>
                          <a:effectLst/>
                        </a:rPr>
                        <a:t>По учреждению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18260" algn="l"/>
                        </a:tabLst>
                      </a:pPr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105%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754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2BB348-6C3D-4D2D-AFA1-E73670C2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72662"/>
            <a:ext cx="8761413" cy="92491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/>
              <a:t>Технологии социального обслуживания</a:t>
            </a:r>
            <a:endParaRPr lang="ru-RU" sz="32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8DB0F8B5-E302-479D-A745-06B2BE912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615595"/>
              </p:ext>
            </p:extLst>
          </p:nvPr>
        </p:nvGraphicFramePr>
        <p:xfrm>
          <a:off x="735724" y="2117034"/>
          <a:ext cx="10753911" cy="4555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1105">
                  <a:extLst>
                    <a:ext uri="{9D8B030D-6E8A-4147-A177-3AD203B41FA5}">
                      <a16:colId xmlns:a16="http://schemas.microsoft.com/office/drawing/2014/main" xmlns="" val="2118869095"/>
                    </a:ext>
                  </a:extLst>
                </a:gridCol>
                <a:gridCol w="1708469">
                  <a:extLst>
                    <a:ext uri="{9D8B030D-6E8A-4147-A177-3AD203B41FA5}">
                      <a16:colId xmlns:a16="http://schemas.microsoft.com/office/drawing/2014/main" xmlns="" val="2965683121"/>
                    </a:ext>
                  </a:extLst>
                </a:gridCol>
                <a:gridCol w="1749147">
                  <a:extLst>
                    <a:ext uri="{9D8B030D-6E8A-4147-A177-3AD203B41FA5}">
                      <a16:colId xmlns:a16="http://schemas.microsoft.com/office/drawing/2014/main" xmlns="" val="3231466271"/>
                    </a:ext>
                  </a:extLst>
                </a:gridCol>
                <a:gridCol w="1815190">
                  <a:extLst>
                    <a:ext uri="{9D8B030D-6E8A-4147-A177-3AD203B41FA5}">
                      <a16:colId xmlns:a16="http://schemas.microsoft.com/office/drawing/2014/main" xmlns="" val="4218679527"/>
                    </a:ext>
                  </a:extLst>
                </a:gridCol>
              </a:tblGrid>
              <a:tr h="6559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технологии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Плановое значение на 2023 год(чел.)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Фактическое исполнение за 2023 год(чел.)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% исполнения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2681696566"/>
                  </a:ext>
                </a:extLst>
              </a:tr>
              <a:tr h="2465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Ранняя помощь детям от 0 до 3 лет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39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3777952290"/>
                  </a:ext>
                </a:extLst>
              </a:tr>
              <a:tr h="374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Профилактика асоциального поведения в детской среде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3944930298"/>
                  </a:ext>
                </a:extLst>
              </a:tr>
              <a:tr h="5324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Семейная </a:t>
                      </a:r>
                      <a:r>
                        <a:rPr lang="ru-RU" sz="1400" dirty="0" smtClean="0">
                          <a:effectLst/>
                        </a:rPr>
                        <a:t>диспетчерская </a:t>
                      </a: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*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(*</a:t>
                      </a: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новая )</a:t>
                      </a:r>
                      <a:endParaRPr lang="ru-RU" sz="14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21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103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1852036947"/>
                  </a:ext>
                </a:extLst>
              </a:tr>
              <a:tr h="3361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Домой без преград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3539987341"/>
                  </a:ext>
                </a:extLst>
              </a:tr>
              <a:tr h="6247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Доставка лиц старше 65 лет, проживающих в отдаленных населенных пунктах на диспансеризацию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167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218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2184067044"/>
                  </a:ext>
                </a:extLst>
              </a:tr>
              <a:tr h="5324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Служба </a:t>
                      </a:r>
                      <a:r>
                        <a:rPr lang="ru-RU" sz="1400" dirty="0">
                          <a:effectLst/>
                        </a:rPr>
                        <a:t>универсальных </a:t>
                      </a:r>
                      <a:r>
                        <a:rPr lang="ru-RU" sz="1400" dirty="0" smtClean="0">
                          <a:effectLst/>
                        </a:rPr>
                        <a:t>помощников</a:t>
                      </a: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*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FFC000"/>
                          </a:solidFill>
                          <a:effectLst/>
                        </a:rPr>
                        <a:t>*(новая)</a:t>
                      </a:r>
                      <a:endParaRPr lang="ru-RU" sz="14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125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4009944604"/>
                  </a:ext>
                </a:extLst>
              </a:tr>
              <a:tr h="3078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Заботливый </a:t>
                      </a:r>
                      <a:r>
                        <a:rPr lang="ru-RU" sz="1400" dirty="0" smtClean="0">
                          <a:effectLst/>
                        </a:rPr>
                        <a:t>сосед</a:t>
                      </a:r>
                      <a:endParaRPr lang="ru-RU" sz="1400" dirty="0">
                        <a:effectLst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728977249"/>
                  </a:ext>
                </a:extLst>
              </a:tr>
              <a:tr h="2465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Университет третьего возраста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2681250296"/>
                  </a:ext>
                </a:extLst>
              </a:tr>
              <a:tr h="5261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Пункт проката ТСР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86 человек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709" marR="44709" marT="0" marB="0"/>
                </a:tc>
                <a:extLst>
                  <a:ext uri="{0D108BD9-81ED-4DB2-BD59-A6C34878D82A}">
                    <a16:rowId xmlns:a16="http://schemas.microsoft.com/office/drawing/2014/main" xmlns="" val="2679013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97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D850F-74CF-4E3F-B77B-3E563B3ED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48" y="809297"/>
            <a:ext cx="9469821" cy="1198179"/>
          </a:xfrm>
        </p:spPr>
        <p:txBody>
          <a:bodyPr/>
          <a:lstStyle/>
          <a:p>
            <a:r>
              <a:rPr lang="ru-RU" dirty="0" smtClean="0"/>
              <a:t>Клуб волонтеров «Дети – детям»</a:t>
            </a:r>
            <a:br>
              <a:rPr lang="ru-RU" dirty="0" smtClean="0"/>
            </a:br>
            <a:r>
              <a:rPr lang="ru-RU" dirty="0" smtClean="0"/>
              <a:t>                                                        </a:t>
            </a:r>
            <a:r>
              <a:rPr lang="ru-RU" sz="3200" dirty="0" smtClean="0"/>
              <a:t>2023 год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02" y="2302329"/>
            <a:ext cx="4473612" cy="3254290"/>
          </a:xfrm>
        </p:spPr>
      </p:pic>
      <p:pic>
        <p:nvPicPr>
          <p:cNvPr id="3074" name="Picture 2" descr="C:\Users\Вера\Downloads\image-20-06-23-12-06-1.he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58" y="2400299"/>
            <a:ext cx="4098735" cy="31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0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69471"/>
            <a:ext cx="8761413" cy="1011161"/>
          </a:xfrm>
        </p:spPr>
        <p:txBody>
          <a:bodyPr/>
          <a:lstStyle/>
          <a:p>
            <a:r>
              <a:rPr lang="ru-RU" dirty="0" smtClean="0"/>
              <a:t> Охват социальным обслуживанием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              2023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4953" y="2603500"/>
            <a:ext cx="8715668" cy="341630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Отделение  социальной помощи на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дому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609 человек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Отделение социального обслуживания несовершеннолетних и семей с детьми –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191 человек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Отделение социального обслуживания детей-инвалидов –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76 человек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для детей</a:t>
            </a:r>
            <a:endParaRPr lang="ru-RU" dirty="0"/>
          </a:p>
        </p:txBody>
      </p:sp>
      <p:pic>
        <p:nvPicPr>
          <p:cNvPr id="6146" name="Picture 2" descr="C:\Users\Вера\Downloads\IMG_20230307_110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0" y="2397408"/>
            <a:ext cx="5090095" cy="358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ера\Downloads\-RPZwRL9MF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397409"/>
            <a:ext cx="5210600" cy="35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Мероприятия для детей</a:t>
            </a:r>
            <a:endParaRPr lang="ru-RU" dirty="0"/>
          </a:p>
        </p:txBody>
      </p:sp>
      <p:pic>
        <p:nvPicPr>
          <p:cNvPr id="7170" name="Picture 2" descr="C:\Users\Вера\Downloads\6UYOZs5Ac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393156"/>
            <a:ext cx="5470525" cy="410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ера\Downloads\IMG_20230821_112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46" y="2393156"/>
            <a:ext cx="5470526" cy="410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40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119</TotalTime>
  <Words>438</Words>
  <Application>Microsoft Office PowerPoint</Application>
  <PresentationFormat>Произвольный</PresentationFormat>
  <Paragraphs>104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Совет директоров</vt:lpstr>
      <vt:lpstr>Публичный отчет о работе Ленинградского областного государственного бюджетного учреждения «Тосненский  социально-реабилитационный центр для несовершеннолетних «Дельфинёнок»  в 2023 году</vt:lpstr>
      <vt:lpstr>         Источники дохода                                                   2023 год</vt:lpstr>
      <vt:lpstr>Средняя заработная плата по учреждению -         40 026,8руб                                                     2023 год </vt:lpstr>
      <vt:lpstr>Исполнение государственного задания                        </vt:lpstr>
      <vt:lpstr> Технологии социального обслуживания</vt:lpstr>
      <vt:lpstr>Клуб волонтеров «Дети – детям»                                                         2023 год</vt:lpstr>
      <vt:lpstr> Охват социальным обслуживанием                                                   2023</vt:lpstr>
      <vt:lpstr>Мероприятия для детей</vt:lpstr>
      <vt:lpstr> Мероприятия для детей</vt:lpstr>
      <vt:lpstr>Сотрудничество с БФ, некоммерческими организациями</vt:lpstr>
      <vt:lpstr>Презентация PowerPoint</vt:lpstr>
      <vt:lpstr>Презентация PowerPoint</vt:lpstr>
      <vt:lpstr>Контрольно-надзорные мероприятия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Софья Юрченкова</dc:creator>
  <cp:lastModifiedBy>OEM</cp:lastModifiedBy>
  <cp:revision>14</cp:revision>
  <dcterms:created xsi:type="dcterms:W3CDTF">2024-03-03T13:25:19Z</dcterms:created>
  <dcterms:modified xsi:type="dcterms:W3CDTF">2024-03-04T08:52:34Z</dcterms:modified>
</cp:coreProperties>
</file>